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Mono Medium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Open Sans ExtraBold"/>
      <p:bold r:id="rId52"/>
      <p:boldItalic r:id="rId53"/>
    </p:embeddedFont>
    <p:embeddedFont>
      <p:font typeface="Roboto Mono"/>
      <p:regular r:id="rId54"/>
      <p:bold r:id="rId55"/>
      <p:italic r:id="rId56"/>
      <p:boldItalic r:id="rId57"/>
    </p:embeddedFont>
    <p:embeddedFont>
      <p:font typeface="Open Sans Light"/>
      <p:regular r:id="rId58"/>
      <p:bold r:id="rId59"/>
      <p:italic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6" roundtripDataSignature="AMtx7mhYIU1fjVCxYpFp+J56/6doLvf+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MonoMedium-regular.fntdata"/><Relationship Id="rId43" Type="http://schemas.openxmlformats.org/officeDocument/2006/relationships/slide" Target="slides/slide38.xml"/><Relationship Id="rId46" Type="http://schemas.openxmlformats.org/officeDocument/2006/relationships/font" Target="fonts/RobotoMonoMedium-italic.fntdata"/><Relationship Id="rId45" Type="http://schemas.openxmlformats.org/officeDocument/2006/relationships/font" Target="fonts/RobotoMon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RobotoMonoMedium-boldItalic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regular.fntdata"/><Relationship Id="rId61" Type="http://schemas.openxmlformats.org/officeDocument/2006/relationships/font" Target="fonts/OpenSans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OpenSansExtraBold-boldItalic.fntdata"/><Relationship Id="rId52" Type="http://schemas.openxmlformats.org/officeDocument/2006/relationships/font" Target="fonts/OpenSansExtraBold-bold.fntdata"/><Relationship Id="rId11" Type="http://schemas.openxmlformats.org/officeDocument/2006/relationships/slide" Target="slides/slide6.xml"/><Relationship Id="rId55" Type="http://schemas.openxmlformats.org/officeDocument/2006/relationships/font" Target="fonts/RobotoMono-bold.fntdata"/><Relationship Id="rId10" Type="http://schemas.openxmlformats.org/officeDocument/2006/relationships/slide" Target="slides/slide5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59" Type="http://schemas.openxmlformats.org/officeDocument/2006/relationships/font" Target="fonts/OpenSansLight-bold.fntdata"/><Relationship Id="rId14" Type="http://schemas.openxmlformats.org/officeDocument/2006/relationships/slide" Target="slides/slide9.xml"/><Relationship Id="rId58" Type="http://schemas.openxmlformats.org/officeDocument/2006/relationships/font" Target="fonts/OpenSans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začátečnice!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/>
              <a:t>Zkušenost s Scratch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Odkud jste?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Jaké jsou mýty podle vás?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Film Nová šichta</a:t>
            </a:r>
            <a:endParaRPr/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b00e01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eb00e0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otec Lord Byron (básník) - matka ji vedla k technickému studiu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Liskov substitution principle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LSP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Apollo 11</a:t>
            </a:r>
            <a:br>
              <a:rPr lang="cs-CZ">
                <a:solidFill>
                  <a:schemeClr val="dk1"/>
                </a:solidFill>
              </a:rPr>
            </a:br>
            <a:r>
              <a:rPr lang="cs-CZ">
                <a:solidFill>
                  <a:schemeClr val="dk1"/>
                </a:solidFill>
              </a:rPr>
              <a:t>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rror detection and recovery software such as restarts and the Display Interface Routines (also known as the Priority Displays), which Hamilton designed and developed.</a:t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She worked to gain hands-on experience during a time when computer science courses were uncommon and software engineering courses did not exist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Dneska už programování na základních školách pro všechny žáky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Algoritmizace + psaní kódu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Zde můžeš jako autor výukových materiálů napsat licenční práva k výukovým materiálům, zda je chceš volně sdílet nebo ne :)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Projektový manažer – člověk, který si myslím, že 9 žen porodí dítě za 1 měsíc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Analogie – kuchařka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Pyžámko – nemocné dítě, s teplotou, když bude mokrý, dej mu druhé pyžámko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Manželka pošle manžela nakoupit: Vezmi 1 chleba, když budou mít rohlíky, tak 5.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Máte rohlíky, prosím?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Ano, máme.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Tak 5 chlebů.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Který jazyk je nejlepší?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- Krájení salámu – sekyrka, meč, nůž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V C++ nenapíšu web, něco je na mobilní zařízení, něco na serverové služby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Rád říkám, že programátoři jsou líní, proto si snaží usnadňovat práci a vyvíjet jazyky, které nové požadavky zvládají efektivněji, rychleji, pohodlněji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Obecné  (generické) x specialiozvané SQL, HTML)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library is a collection of pre-written code, routines, procedures, or functions that can be used by software developers to perform common tasks or provide specific functionality in their applications.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framework is a pre-built, reusable set of libraries, tools, and guidelines that provides a foundation for developing software applications. It serves as an abstraction that facilitates the development of software by providing a structure and common functionalities, allowing developers to focus on specific aspects of their application rather than dealing with low-level details.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Proč jste si ho vybrali vy?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Učil jsem se v Pascalu, v C a C++ - až C# jsem si to začal užívat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C++ programátor na školení C# testů – přepsal kód v C++ do C#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V 6. lekci jsou cykly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10. Cyklus s podmínkou REPEAT UNTIL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14. Podmínka IF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18. IF ELSE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f96ec6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b0f96ec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Kamery - nahrávání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Spustit kalkulačku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Slunce zapadne 15.55 v Brně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Dnes zapadá 18.44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Hodnota koučů</a:t>
            </a:r>
            <a:endParaRPr/>
          </a:p>
        </p:txBody>
      </p:sp>
      <p:sp>
        <p:nvSpPr>
          <p:cNvPr id="66" name="Google Shape;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Koučové – hodnota kurzu – individuální přístup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Podobně jako hra na hudební nástroj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Úkoly – nezaspat na začátku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Chyba je součástí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https://medium.com/thermo-fisher-scientific-cz/p%C5%99es-den-vyv%C3%ADjej%C3%AD-mikroskopy-po-ve%C4%8Derech-vyu%C4%8Duj%C3%AD-c-a6d9ab043d18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2662e3f897_0_6"/>
          <p:cNvSpPr txBox="1"/>
          <p:nvPr>
            <p:ph type="title"/>
          </p:nvPr>
        </p:nvSpPr>
        <p:spPr>
          <a:xfrm>
            <a:off x="445875" y="438626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" name="Google Shape;10;g32662e3f897_0_6"/>
          <p:cNvSpPr txBox="1"/>
          <p:nvPr>
            <p:ph idx="1" type="subTitle"/>
          </p:nvPr>
        </p:nvSpPr>
        <p:spPr>
          <a:xfrm>
            <a:off x="453200" y="32026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i="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g32662e3f89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Základní">
  <p:cSld name="OBJECT_2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662e3f897_0_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g32662e3f897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5" name="Google Shape;15;g32662e3f897_0_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ód">
  <p:cSld name="OBJECT_2_2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2662e3f897_0_14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" name="Google Shape;18;g32662e3f897_0_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9" name="Google Shape;19;g32662e3f897_0_14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20" name="Google Shape;20;g32662e3f897_0_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ázdný">
  <p:cSld name="CUSTOM_2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Oddělovač kapitol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2662e3f897_0_2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" name="Google Shape;24;g32662e3f897_0_2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230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Velký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2662e3f897_0_23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Malý text">
  <p:cSld name="CUSTOM_4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662e3f897_0_25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Medailonek">
  <p:cSld name="CUSTOM_6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662e3f897_0_27" title="Nadpis"/>
          <p:cNvSpPr txBox="1"/>
          <p:nvPr>
            <p:ph type="title"/>
          </p:nvPr>
        </p:nvSpPr>
        <p:spPr>
          <a:xfrm>
            <a:off x="4572000" y="200257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1" name="Google Shape;31;g32662e3f897_0_27"/>
          <p:cNvSpPr txBox="1"/>
          <p:nvPr>
            <p:ph idx="1" type="body"/>
          </p:nvPr>
        </p:nvSpPr>
        <p:spPr>
          <a:xfrm>
            <a:off x="4572000" y="2860225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 Light"/>
              <a:buChar char="•"/>
              <a:defRPr i="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g32662e3f897_0_27"/>
          <p:cNvSpPr/>
          <p:nvPr>
            <p:ph idx="2" type="pic"/>
          </p:nvPr>
        </p:nvSpPr>
        <p:spPr>
          <a:xfrm>
            <a:off x="1193400" y="1062000"/>
            <a:ext cx="3006000" cy="300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g32662e3f897_0_27"/>
          <p:cNvSpPr txBox="1"/>
          <p:nvPr>
            <p:ph idx="3" type="subTitle"/>
          </p:nvPr>
        </p:nvSpPr>
        <p:spPr>
          <a:xfrm>
            <a:off x="4572000" y="2369250"/>
            <a:ext cx="366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u="none" cap="none" strike="noStrike">
                <a:solidFill>
                  <a:srgbClr val="888888"/>
                </a:solidFill>
              </a:defRPr>
            </a:lvl1pPr>
            <a:lvl2pPr indent="0" lvl="1" marL="3429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2pPr>
            <a:lvl3pPr indent="0" lvl="2" marL="6858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3pPr>
            <a:lvl4pPr indent="0" lvl="3" marL="10287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4pPr>
            <a:lvl5pPr indent="0" lvl="4" marL="13716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5pPr>
            <a:lvl6pPr indent="0" lvl="5" marL="17145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6pPr>
            <a:lvl7pPr indent="0" lvl="6" marL="20574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7pPr>
            <a:lvl8pPr indent="0" lvl="7" marL="24003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8pPr>
            <a:lvl9pPr indent="0" lvl="8" marL="2743200" marR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g32662e3f897_0_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52">
          <p15:clr>
            <a:srgbClr val="4A86E8"/>
          </p15:clr>
        </p15:guide>
        <p15:guide id="2" pos="2645">
          <p15:clr>
            <a:srgbClr val="4A86E8"/>
          </p15:clr>
        </p15:guide>
        <p15:guide id="3" orient="horz" pos="669">
          <p15:clr>
            <a:srgbClr val="4A86E8"/>
          </p15:clr>
        </p15:guide>
        <p15:guide id="4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662e3f897_0_3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32662e3f897_0_3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2662e3f897_0_3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662e3f897_0_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g32662e3f897_0_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sz="1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sz="1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sz="1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sz="1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sz="1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sz="1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sz="1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sz="1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rislgarry/Apollo-11" TargetMode="External"/><Relationship Id="rId4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ypl.github.io/PYPL.html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20.png"/><Relationship Id="rId5" Type="http://schemas.openxmlformats.org/officeDocument/2006/relationships/hyperlink" Target="https://insights.stackoverflow.com/survey/2021#most-popular-technologies-language" TargetMode="External"/><Relationship Id="rId6" Type="http://schemas.openxmlformats.org/officeDocument/2006/relationships/hyperlink" Target="https://www.codingame.com/work/blog/hr-news-trends/top-10-in-demand-programming-languages/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udio.code.org/hoc/1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dotnetfiddle.net" TargetMode="External"/><Relationship Id="rId5" Type="http://schemas.openxmlformats.org/officeDocument/2006/relationships/hyperlink" Target="http://dotnetfiddle.net" TargetMode="External"/><Relationship Id="rId6" Type="http://schemas.openxmlformats.org/officeDocument/2006/relationships/hyperlink" Target="http://dotnetfiddle.net" TargetMode="External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445875" y="87951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C# pro začátečnice</a:t>
            </a:r>
            <a:endParaRPr/>
          </a:p>
        </p:txBody>
      </p:sp>
      <p:sp>
        <p:nvSpPr>
          <p:cNvPr id="44" name="Google Shape;44;p1"/>
          <p:cNvSpPr txBox="1"/>
          <p:nvPr>
            <p:ph idx="1" type="subTitle"/>
          </p:nvPr>
        </p:nvSpPr>
        <p:spPr>
          <a:xfrm>
            <a:off x="453200" y="29985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Martin Černil, Jiří Hudec</a:t>
            </a:r>
            <a:br>
              <a:rPr lang="cs-CZ"/>
            </a:br>
            <a:r>
              <a:rPr lang="cs-CZ"/>
              <a:t>Filip Eckstein, Jan Kratochvíla, Filip Pindej</a:t>
            </a:r>
            <a:br>
              <a:rPr lang="cs-CZ"/>
            </a:br>
            <a:r>
              <a:rPr lang="cs-CZ"/>
              <a:t>Jiří Michalčík, Josef Trbušek, Martina Nemethová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21.1. 2025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Vždy se najde v místnosti někdo, kdo se na to chce také zeptat, ale nemá odvahu.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Nezapomeň, že jsou tu i </a:t>
            </a:r>
            <a:r>
              <a:rPr b="1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koučové</a:t>
            </a: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kteří sem přišli, aby ti byli k dispozici. 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Vyplňuj prosím zpětnou vazbu.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ŽÁDNÝ DOTAZ NENÍ HLOUPÝ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Aneb zpětnou vazbu si rádi vyslechneme i </a:t>
            </a:r>
            <a:r>
              <a:rPr lang="cs-CZ" strike="sngStrike"/>
              <a:t>u piva</a:t>
            </a:r>
            <a:r>
              <a:rPr lang="cs-CZ"/>
              <a:t> ústně.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HOSPODA?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Richard Hammond Drinks GIF by DriveTribe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425" y="1955943"/>
            <a:ext cx="2845156" cy="16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ÚVOD DO PROGRAMOVÁNÍ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ÚVOD DO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Mýty o programování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Proč se učit programovat?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pozice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 čem je programování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to funguje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hra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Nastavení prostředí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453200" y="1022399"/>
            <a:ext cx="5133213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Ženy se na programování nehodí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 programováním se musí začít v mládí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mít vysokou školu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matematika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Programátoři jsou asociálové zavření někde ve sklepě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je jen o programování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58" y="2571750"/>
            <a:ext cx="2472842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b00e01ff_0_0"/>
          <p:cNvSpPr txBox="1"/>
          <p:nvPr>
            <p:ph type="title"/>
          </p:nvPr>
        </p:nvSpPr>
        <p:spPr>
          <a:xfrm>
            <a:off x="543525" y="3340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g28eb00e01ff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Chart, line chart&#10;&#10;Description automatically generated" id="132" name="Google Shape;132;g28eb00e0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9" y="247089"/>
            <a:ext cx="6703374" cy="464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3200" y="1022399"/>
            <a:ext cx="4885715" cy="243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Ada Lovelace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1815 - 1852 Londýn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Babbage, analytical engine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Zavedla pojmy např.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podmíněný skok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cyklus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podprogram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pic>
        <p:nvPicPr>
          <p:cNvPr descr="Obrázek" id="139" name="Google Shape;139;p24"/>
          <p:cNvPicPr preferRelativeResize="0"/>
          <p:nvPr/>
        </p:nvPicPr>
        <p:blipFill rotWithShape="1">
          <a:blip r:embed="rId3">
            <a:alphaModFix/>
          </a:blip>
          <a:srcRect b="985" l="0" r="0" t="985"/>
          <a:stretch/>
        </p:blipFill>
        <p:spPr>
          <a:xfrm>
            <a:off x="5767004" y="945983"/>
            <a:ext cx="2923796" cy="344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Engine | Calculating Machine, Charles Babbage, 19th Century |  Britannica"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258" y="2668934"/>
            <a:ext cx="2072702" cy="230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53201" y="1022399"/>
            <a:ext cx="5127328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Barbara Liskov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1939 -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Teoretické práce vedoucí k definici 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objektového programování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https://en.wikipedia.org/wiki/Barbara_Liskov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https://www.quantamagazine.org/barbara-liskov-is-the-architect-of-modern-algorithms-20191120/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A person smiling for the camera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7908" l="0" r="0" t="7907"/>
          <a:stretch/>
        </p:blipFill>
        <p:spPr>
          <a:xfrm>
            <a:off x="5661211" y="891325"/>
            <a:ext cx="3029587" cy="357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3200" y="1022400"/>
            <a:ext cx="5126069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Margaret Hamilton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17.8.1936, USA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vedoucí vývoje navigačního software pro let a přistání na Měsíci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ocenění NASA (2003), Prezidentská medaile svobody (2016)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i="1" lang="cs-CZ" sz="1500"/>
              <a:t>„V počátcích nebyli programátoři bráni úplně vážně, nebyla to svébytná disciplína, byla to spíš taková vedlejší odnož, hlavní roli hrál hardware. Programování se také považovalo spíše za umění a kouzlení, nikoli za vědu.“</a:t>
            </a:r>
            <a:endParaRPr sz="15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cs-CZ" sz="1200"/>
              <a:t>Originál zdrojového kódu Apollo 11 je k nahlédnutí na </a:t>
            </a:r>
            <a:r>
              <a:rPr lang="cs-CZ" sz="1200" u="sng">
                <a:solidFill>
                  <a:schemeClr val="hlink"/>
                </a:solidFill>
                <a:hlinkClick r:id="rId3"/>
              </a:rPr>
              <a:t>GitHubu</a:t>
            </a:r>
            <a:endParaRPr sz="1200"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>
                <a:solidFill>
                  <a:schemeClr val="dk2"/>
                </a:solidFill>
              </a:rPr>
              <a:t>MÝTY – ŽENY SE NA PROGRAMOVÁNÍ NEHODÍ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762" y="1022399"/>
            <a:ext cx="2632037" cy="3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CHCI DO IT, MUSÍM UMĚT PROGRAMOVAT?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 nutně, ale 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Sebevědomí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pocit v týmu s programátory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/>
              <a:t>Znalosti se opravdu hodí!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Znát základy programování patří k “základní gramotnosti” ve světě IT, která tě posune z pozice “běžného uživatele”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Toto dílo je licencováno pod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Použití materiálů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3368206" y="3066988"/>
            <a:ext cx="2408288" cy="56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110" y="1092992"/>
            <a:ext cx="6619780" cy="32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VÃ½sledek obrÃ¡zku pro information technology proffesions" id="172" name="Google Shape;1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124" y="438625"/>
            <a:ext cx="5474349" cy="46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ZPĚT K PROGRAMOVÁNÍ ☺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 ČEM JE PROGRAMOVÁNÍ?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Způsob, jak říci stroji, co má dělat.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Sada instrukcí jdoucích logicky po sobě tak, aby mohl stroj vyřešit zadaný úkol.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HRA NA PROGRAMOVÁNÍ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12" y="1022400"/>
            <a:ext cx="690757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Formalizovaný jazyk pro komunikaci s počítačem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Obrovské množství (a další vznikají)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Různé specializace: desktopové aplikace, weby, databáze, mobilní aplikace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často používané funkcionality vznikají </a:t>
            </a:r>
            <a:r>
              <a:rPr lang="cs-CZ" sz="1800">
                <a:solidFill>
                  <a:schemeClr val="accent4"/>
                </a:solidFill>
              </a:rPr>
              <a:t>knihovny</a:t>
            </a:r>
            <a:r>
              <a:rPr lang="cs-CZ" sz="1800"/>
              <a:t> a </a:t>
            </a:r>
            <a:r>
              <a:rPr lang="cs-CZ" sz="1800">
                <a:solidFill>
                  <a:schemeClr val="accent4"/>
                </a:solidFill>
              </a:rPr>
              <a:t>frameworky</a:t>
            </a:r>
            <a:r>
              <a:rPr lang="cs-CZ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 je </a:t>
            </a:r>
            <a:r>
              <a:rPr b="1" lang="cs-CZ" sz="1800"/>
              <a:t>mnohem jednodušší než přirozený jazyk →</a:t>
            </a:r>
            <a:r>
              <a:rPr lang="cs-CZ" sz="1800"/>
              <a:t> menší slovní zásoba v řádu desítek slov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Důležité je </a:t>
            </a:r>
            <a:r>
              <a:rPr b="1" lang="cs-CZ" sz="1800"/>
              <a:t>porozumět principům</a:t>
            </a:r>
            <a:r>
              <a:rPr lang="cs-CZ" sz="1800"/>
              <a:t>, ty se nemění, programovací jazyky ano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Jazyk vyšší úrovně - snadněji se učí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Objektově orientovaný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Intuitivní vývojové prostředí Visual Studio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Žádaný na trhu práce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Pravidla jazyka jsou méně benevolentní než např. u PHP pro tvorbu webu, začátečník lépe získá správné návyky psaní kódu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 </a:t>
            </a:r>
            <a:endParaRPr sz="1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BONUS: syntaxe je v základu téměř identická s Javou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>
            <a:hlinkClick r:id="rId3"/>
          </p:cNvPr>
          <p:cNvSpPr txBox="1"/>
          <p:nvPr/>
        </p:nvSpPr>
        <p:spPr>
          <a:xfrm>
            <a:off x="714910" y="1060533"/>
            <a:ext cx="24449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Popularity of Programming Language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843575" y="1079513"/>
            <a:ext cx="30652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 2022 Most Popular Technologies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7330894" y="756348"/>
            <a:ext cx="1670232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s-CZ" sz="1100" u="sng" cap="none" strike="noStrike">
                <a:solidFill>
                  <a:srgbClr val="EB008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10: Most In-Demand Programming Languages 2021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012" y="1521617"/>
            <a:ext cx="3253508" cy="22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76" y="1405478"/>
            <a:ext cx="1350129" cy="28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9">
            <a:alphaModFix/>
          </a:blip>
          <a:srcRect b="0" l="0" r="8824" t="0"/>
          <a:stretch/>
        </p:blipFill>
        <p:spPr>
          <a:xfrm>
            <a:off x="3554728" y="1611767"/>
            <a:ext cx="3642955" cy="191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Co nás čeká a jak to bude probíhat ☺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755390" y="1505380"/>
            <a:ext cx="6897823" cy="127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None/>
            </a:pPr>
            <a:r>
              <a:t/>
            </a:r>
            <a:endParaRPr/>
          </a:p>
        </p:txBody>
      </p:sp>
      <p:pic>
        <p:nvPicPr>
          <p:cNvPr descr=".NET 6"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FUNGUJE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5" y="1260249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>
                <a:solidFill>
                  <a:schemeClr val="accent4"/>
                </a:solidFill>
              </a:rPr>
              <a:t>CPU</a:t>
            </a:r>
            <a:r>
              <a:rPr lang="cs-CZ"/>
              <a:t> = processor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Provádí výpočty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Zpracovává strojový kód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>
                <a:solidFill>
                  <a:schemeClr val="accent4"/>
                </a:solidFill>
              </a:rPr>
              <a:t>Paměť RAM </a:t>
            </a:r>
            <a:r>
              <a:rPr lang="cs-CZ"/>
              <a:t>= krátkodobé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Drží v paměti data a procesy dokud je PC zapnuté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Rychlý přístup, malá kapacita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>
                <a:solidFill>
                  <a:schemeClr val="accent4"/>
                </a:solidFill>
              </a:rPr>
              <a:t>Harddisk</a:t>
            </a:r>
            <a:r>
              <a:rPr lang="cs-CZ"/>
              <a:t> = dlouhodobé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Data zůstanou zachována i po vypnutí PC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Pomalejší přístup, velká kapacita</a:t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53200" y="1022400"/>
            <a:ext cx="41188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>
                <a:solidFill>
                  <a:schemeClr val="accent4"/>
                </a:solidFill>
              </a:rPr>
              <a:t>Překladač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Přeloží programátorem napsaný kód tak, aby mu „rozuměl“ procesor</a:t>
            </a:r>
            <a:endParaRPr/>
          </a:p>
        </p:txBody>
      </p:sp>
      <p:sp>
        <p:nvSpPr>
          <p:cNvPr id="252" name="Google Shape;252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925" y="438366"/>
            <a:ext cx="1999130" cy="1415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brazit zdrojový obrázek"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276442"/>
            <a:ext cx="1711274" cy="171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996" y="22561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5877389" y="3131181"/>
            <a:ext cx="11176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Kompilátor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7" name="Google Shape;257;p38"/>
          <p:cNvCxnSpPr>
            <a:endCxn id="255" idx="1"/>
          </p:cNvCxnSpPr>
          <p:nvPr/>
        </p:nvCxnSpPr>
        <p:spPr>
          <a:xfrm flipH="1" rot="-5400000">
            <a:off x="5296046" y="2030387"/>
            <a:ext cx="728400" cy="637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38"/>
          <p:cNvCxnSpPr>
            <a:stCxn id="255" idx="3"/>
            <a:endCxn id="254" idx="2"/>
          </p:cNvCxnSpPr>
          <p:nvPr/>
        </p:nvCxnSpPr>
        <p:spPr>
          <a:xfrm flipH="1" rot="10800000">
            <a:off x="6893396" y="1987637"/>
            <a:ext cx="516900" cy="725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494" y="3601424"/>
            <a:ext cx="638264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5" y="3316125"/>
            <a:ext cx="762106" cy="1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754" y="3754571"/>
            <a:ext cx="2857283" cy="118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https://studio.code.org/hoc/1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BLOKOVÉ PROGRAMOVÁNÍ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57" y="1623523"/>
            <a:ext cx="342484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94" y="3060262"/>
            <a:ext cx="33435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42" y="3151760"/>
            <a:ext cx="326967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4442" y="1253766"/>
            <a:ext cx="3269673" cy="178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3761" y="338702"/>
            <a:ext cx="1671523" cy="1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Visual Studio Code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.NET Fiddle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dotnetfiddle.net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NASTAVENÍ PROSTŘEDÍ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665" y="2928209"/>
            <a:ext cx="2172003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4279" y="673675"/>
            <a:ext cx="2360797" cy="1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PRVNÍ PROGRAM</a:t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Hello World ☺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f96ec6c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g2b0f96ec6c4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g2b0f96ec6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52"/>
          <p:cNvSpPr txBox="1"/>
          <p:nvPr/>
        </p:nvSpPr>
        <p:spPr>
          <a:xfrm>
            <a:off x="800204" y="1678930"/>
            <a:ext cx="6467801" cy="5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800203" y="2739385"/>
            <a:ext cx="6467801" cy="1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OSNOVA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9999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cs-CZ" sz="1600"/>
              <a:t>21. 1. 		Organizace, úvod, Visual Studio, Hello World, konzole</a:t>
            </a:r>
            <a:br>
              <a:rPr lang="cs-CZ" sz="1600"/>
            </a:br>
            <a:r>
              <a:rPr lang="cs-CZ" sz="1600"/>
              <a:t>28. 1. 		Proměnné, datové typy, podmíněný příkaz if</a:t>
            </a:r>
            <a:br>
              <a:rPr lang="cs-CZ" sz="1600"/>
            </a:br>
            <a:r>
              <a:rPr lang="cs-CZ" sz="1600"/>
              <a:t>  4. 2. 		D</a:t>
            </a:r>
            <a:r>
              <a:rPr lang="cs-CZ" sz="1600"/>
              <a:t>ebugging, s</a:t>
            </a:r>
            <a:r>
              <a:rPr lang="cs-CZ" sz="1600"/>
              <a:t>witch a parsování</a:t>
            </a:r>
            <a:br>
              <a:rPr lang="cs-CZ" sz="1600"/>
            </a:br>
            <a:r>
              <a:rPr lang="cs-CZ" sz="1600"/>
              <a:t>11. 2. 		</a:t>
            </a:r>
            <a:r>
              <a:rPr b="1" lang="cs-CZ" sz="1600"/>
              <a:t>Opakování, cykly</a:t>
            </a:r>
            <a:br>
              <a:rPr lang="cs-CZ" sz="1600"/>
            </a:br>
            <a:r>
              <a:rPr lang="cs-CZ" sz="1600"/>
              <a:t>18. 2. 		Metody</a:t>
            </a:r>
            <a:br>
              <a:rPr lang="cs-CZ" sz="1600"/>
            </a:br>
            <a:r>
              <a:rPr lang="cs-CZ" sz="1600"/>
              <a:t>25. 2. 		</a:t>
            </a:r>
            <a:r>
              <a:rPr lang="cs-CZ" sz="1600"/>
              <a:t>Objektově orientované programování (OOP)</a:t>
            </a:r>
            <a:br>
              <a:rPr lang="cs-CZ" sz="1600"/>
            </a:br>
            <a:r>
              <a:rPr lang="cs-CZ" sz="1600"/>
              <a:t>  4. 3.		</a:t>
            </a:r>
            <a:r>
              <a:rPr lang="cs-CZ" sz="1600"/>
              <a:t>OOP pokračování</a:t>
            </a:r>
            <a:br>
              <a:rPr lang="cs-CZ" sz="1600"/>
            </a:br>
            <a:r>
              <a:rPr lang="cs-CZ" sz="1600"/>
              <a:t>11. 3.		</a:t>
            </a:r>
            <a:r>
              <a:rPr b="1" lang="cs-CZ" sz="1600"/>
              <a:t>Opakování OOP</a:t>
            </a:r>
            <a:br>
              <a:rPr lang="cs-CZ" sz="1600"/>
            </a:br>
            <a:r>
              <a:rPr lang="cs-CZ" sz="1600"/>
              <a:t>18. 3.		</a:t>
            </a:r>
            <a:r>
              <a:rPr lang="cs-CZ" sz="1600"/>
              <a:t>Pole</a:t>
            </a:r>
            <a:br>
              <a:rPr lang="cs-CZ" sz="1600"/>
            </a:br>
            <a:r>
              <a:rPr lang="cs-CZ" sz="1600"/>
              <a:t>25. 3.		</a:t>
            </a:r>
            <a:r>
              <a:rPr b="1" lang="cs-CZ" sz="1600"/>
              <a:t>Opakování</a:t>
            </a:r>
            <a:br>
              <a:rPr lang="cs-CZ" sz="1600"/>
            </a:br>
            <a:r>
              <a:rPr lang="cs-CZ" sz="1600"/>
              <a:t>  1. 4.		</a:t>
            </a:r>
            <a:r>
              <a:rPr lang="cs-CZ" sz="1600"/>
              <a:t>Grafická kalkulačka - základy</a:t>
            </a:r>
            <a:br>
              <a:rPr lang="cs-CZ" sz="1600"/>
            </a:br>
            <a:r>
              <a:rPr lang="cs-CZ" sz="1600"/>
              <a:t>  8. 4.		</a:t>
            </a:r>
            <a:r>
              <a:rPr lang="cs-CZ" sz="1600"/>
              <a:t>Grafická kalkulačka - pokračování, k</a:t>
            </a:r>
            <a:r>
              <a:rPr lang="cs-CZ" sz="1600"/>
              <a:t>onzultace, rady a tipy, co dál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Časově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Začínáme v 18:00, končíme ve 20:30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Plánujeme vždy dvě přestávky – zhruba v 18:50 a 19:50 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Obsahově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Rekapitulace úkolů z minulé lekce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Výklad nové látky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Breakout rooms - samostatná práce na úkolech s kouči</a:t>
            </a:r>
            <a:endParaRPr sz="18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STRUKTURA LEKCE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ÚKOLY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budou samé jednoduché, můžete nám věřit ☺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ÚKOLY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3200" y="1022400"/>
            <a:ext cx="8238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Úkoly jsou </a:t>
            </a:r>
            <a:r>
              <a:rPr b="1" lang="cs-CZ" sz="1800"/>
              <a:t>povinné/nepovinné</a:t>
            </a:r>
            <a:r>
              <a:rPr lang="cs-CZ" sz="1800"/>
              <a:t>, nepovinné jsou silně doporučené.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highlight>
                  <a:srgbClr val="FFFF00"/>
                </a:highlight>
              </a:rPr>
              <a:t>Odevzdávají se do portálu moje.czechitas.cz formou odkazu na dotnetfiddle.net</a:t>
            </a:r>
            <a:r>
              <a:rPr lang="cs-CZ" sz="1800"/>
              <a:t>, dostaneš od nás </a:t>
            </a:r>
            <a:r>
              <a:rPr b="1" lang="cs-CZ" sz="1800"/>
              <a:t>individuální zpětnou vazbu</a:t>
            </a:r>
            <a:r>
              <a:rPr lang="cs-CZ" sz="1800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Snažíme se opravit opravdu vše a odpovědět na všechny dotazy. Využij toho.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získání včasné odpovědi </a:t>
            </a:r>
            <a:r>
              <a:rPr b="1" lang="cs-CZ" sz="1800"/>
              <a:t>odevzdávej úkoly během víkendu</a:t>
            </a:r>
            <a:r>
              <a:rPr lang="cs-CZ" sz="18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BUDE TO BOLET?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To, že jsi na úkolu strávila xx hodin, vůbec nevypovídá o tom, jestli na to máš nebo ne, jestli jsi chytrá, nebo ne, atd. Je to běžná součást učení, znamená to, že pracuješ opravdu intenzivně na tom, aby ses posunula dál a jde ti to!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Neboj se tomu věnovat čas, je to úplně nová věc a na její vstřebání je potřeba zažít i “nepříjemné chvilky zoufalství”.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Nezapomeň ale na pravidelný odpočinek.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1"/>
                </a:solidFill>
              </a:rPr>
              <a:t>Odměnou ti bude funkční program, pochopení, jak ho vytvořit a hlavně skvělý pocit!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zechitas">
  <a:themeElements>
    <a:clrScheme name="Vlastní 1">
      <a:dk1>
        <a:srgbClr val="000000"/>
      </a:dk1>
      <a:lt1>
        <a:srgbClr val="FFFFFF"/>
      </a:lt1>
      <a:dk2>
        <a:srgbClr val="E6007E"/>
      </a:dk2>
      <a:lt2>
        <a:srgbClr val="2D2E83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Kratochvíla, Jan</dc:creator>
</cp:coreProperties>
</file>